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Similar example on real classifier data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Jumbled and confusing in roc space, more clear in cost space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Figure on right shows two methods of averaging a set of roc curves, vertical and horizontal averaging - results differ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 important shortcoming of these methods of averaging is that the performance (error rate, or cost) of the average curve is not the average performance of the two given curves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Figure on left averages those curves in cost space and shows the transformation back to roc space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Resamples the confusion matrix multiple times to get an estimate of the confidence intervals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Author arguing that cost curves are better than ROC curves for analysing classifiers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Quick ROC curve review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Binary classifier creates a confusion matrix - true positive rate and false positive rate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Plot tpr and fpr as a single point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Varying threshold creates many confusion matrices - creates an roc curve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Being above and to the left is better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“discrimination power independent of any ‘acceptable criterion’ employed”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Designed for specific performance measure - expected cost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Assume misclassification costs are equal for now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Plot error rate against class ratio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p(+) train vs test vs deploy - don’t assume we know deploy so test classifier on full range of class ratios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p(+) = 0, er = fpr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p(+) = 1, er = 1 - tpr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Line in cost space = point in roc space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Convex hull of an roc curve compared to the equivalent lower envelope of a cost curve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Thresholds are varied and tpr/fpr for each thresh is plotted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Creates a series of cost lines which combine to form a lower envelope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Bunch of math - assign misclassification cost to each class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Redefine axis - PC is probability x cost - simplifies to p(+) when costs are equal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Normalized expected cost - simplifies to FP when PC(+)=0 and FN when PC(+)=1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an ROC curve the operating range of a classifier is defined by the slopes of the lines connecting the classifier’s ROC point to (0,0) and (1,1)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Slopes are difficult to judge visually. Can be approximated from the min FP and max TP values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Easy to see on a cost curve, as one sees where the lower envelope goes above the trivial classifier lines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Point at which two classifiers are equal is difficult to judge in roc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Slope of tangent line connecting two roc curves represents operating point where they are equal 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Can clearly see in cost curve under which operating conditions one classifier outperforms another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Dotted curve better than line, but by how much, and at what operating point?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cost curve its easy to see at what operating point they are equal, and measure the difference in expected cost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1pPr>
            <a:lvl2pPr lvl="1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2pPr>
            <a:lvl3pPr lvl="2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3pPr>
            <a:lvl4pPr lvl="3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4pPr>
            <a:lvl5pPr lvl="4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5pPr>
            <a:lvl6pPr lvl="5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6pPr>
            <a:lvl7pPr lvl="6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7pPr>
            <a:lvl8pPr lvl="7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8pPr>
            <a:lvl9pPr lvl="8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9.png"/><Relationship Id="rId4" Type="http://schemas.openxmlformats.org/officeDocument/2006/relationships/image" Target="../media/image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Relationship Id="rId4" Type="http://schemas.openxmlformats.org/officeDocument/2006/relationships/image" Target="../media/image1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Cost Curves</a:t>
            </a:r>
            <a:endParaRPr/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05/02/2018</a:t>
            </a:r>
            <a:endParaRPr/>
          </a:p>
        </p:txBody>
      </p:sp>
      <p:sp>
        <p:nvSpPr>
          <p:cNvPr id="56" name="Shape 56"/>
          <p:cNvSpPr txBox="1"/>
          <p:nvPr/>
        </p:nvSpPr>
        <p:spPr>
          <a:xfrm>
            <a:off x="311700" y="4415800"/>
            <a:ext cx="8520600" cy="47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C. Drummond and R. C. Holte, “Cost curves: An improved method for visualizing classifier performance,” Mach Learn, vol. 65, pp. 95–130, 2006.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Comparing classifier performance</a:t>
            </a:r>
            <a:endParaRPr/>
          </a:p>
        </p:txBody>
      </p:sp>
      <p:pic>
        <p:nvPicPr>
          <p:cNvPr id="113" name="Shape 1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017725"/>
            <a:ext cx="8362950" cy="3695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Averaging cost curves</a:t>
            </a:r>
            <a:endParaRPr/>
          </a:p>
        </p:txBody>
      </p:sp>
      <p:pic>
        <p:nvPicPr>
          <p:cNvPr id="119" name="Shape 1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50900" y="445025"/>
            <a:ext cx="3881400" cy="321219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Shape 1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4325" y="2208725"/>
            <a:ext cx="5036801" cy="2383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Confidence intervals on cost lines</a:t>
            </a:r>
            <a:endParaRPr/>
          </a:p>
        </p:txBody>
      </p:sp>
      <p:pic>
        <p:nvPicPr>
          <p:cNvPr id="126" name="Shape 1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62075" y="1017724"/>
            <a:ext cx="7219850" cy="3906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ROC Curves</a:t>
            </a:r>
            <a:endParaRPr/>
          </a:p>
        </p:txBody>
      </p:sp>
      <p:pic>
        <p:nvPicPr>
          <p:cNvPr id="62" name="Shape 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75651" y="445025"/>
            <a:ext cx="4856650" cy="4472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Shape 6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1307238"/>
            <a:ext cx="3663950" cy="27479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idx="1" type="body"/>
          </p:nvPr>
        </p:nvSpPr>
        <p:spPr>
          <a:xfrm>
            <a:off x="311700" y="445025"/>
            <a:ext cx="8520600" cy="412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what is classifier C’s performance (expected cost) given specific misclassification costs and class probabilities?</a:t>
            </a:r>
            <a:endParaRPr>
              <a:solidFill>
                <a:srgbClr val="000000"/>
              </a:solidFill>
            </a:endParaRPr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for what misclassification costs and class probabilities does classifier C outperform the trivial classifiers that assign all examples to the same class?</a:t>
            </a:r>
            <a:endParaRPr>
              <a:solidFill>
                <a:srgbClr val="000000"/>
              </a:solidFill>
            </a:endParaRPr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for what misclassification costs and class probabilities does classifier C1 outperform classifier C2?</a:t>
            </a:r>
            <a:endParaRPr>
              <a:solidFill>
                <a:srgbClr val="000000"/>
              </a:solidFill>
            </a:endParaRPr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what is the difference in performance between classifier C1 and classifier C2?</a:t>
            </a:r>
            <a:endParaRPr>
              <a:solidFill>
                <a:srgbClr val="000000"/>
              </a:solidFill>
            </a:endParaRPr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what is the average of performance results from several independent evaluations of classifier C (e.g. from 10-fold cross-validation)?</a:t>
            </a:r>
            <a:endParaRPr>
              <a:solidFill>
                <a:srgbClr val="000000"/>
              </a:solidFill>
            </a:endParaRPr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what is the 90% confidence interval for classifier C’s performance?</a:t>
            </a:r>
            <a:endParaRPr>
              <a:solidFill>
                <a:srgbClr val="000000"/>
              </a:solidFill>
            </a:endParaRPr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for what misclassification costs and class probabilities is the difference in performance between classifier C1 and classifier C2 statistically significant?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Cost Curves</a:t>
            </a:r>
            <a:endParaRPr/>
          </a:p>
        </p:txBody>
      </p:sp>
      <p:pic>
        <p:nvPicPr>
          <p:cNvPr id="74" name="Shape 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39375" y="1017725"/>
            <a:ext cx="7065251" cy="3409875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Shape 75"/>
          <p:cNvSpPr txBox="1"/>
          <p:nvPr/>
        </p:nvSpPr>
        <p:spPr>
          <a:xfrm>
            <a:off x="1285900" y="4427600"/>
            <a:ext cx="3207600" cy="47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 = error rate = (FN −FP) ∗ p(+) + FP</a:t>
            </a:r>
            <a:endParaRPr/>
          </a:p>
        </p:txBody>
      </p:sp>
      <p:sp>
        <p:nvSpPr>
          <p:cNvPr id="76" name="Shape 76"/>
          <p:cNvSpPr txBox="1"/>
          <p:nvPr/>
        </p:nvSpPr>
        <p:spPr>
          <a:xfrm>
            <a:off x="5108175" y="4427600"/>
            <a:ext cx="2154900" cy="47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FP = b, TP = 1 − (b + a)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Cost Curves</a:t>
            </a:r>
            <a:endParaRPr/>
          </a:p>
        </p:txBody>
      </p:sp>
      <p:pic>
        <p:nvPicPr>
          <p:cNvPr id="82" name="Shape 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5989" y="1017725"/>
            <a:ext cx="7672024" cy="3942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Cost Curves</a:t>
            </a:r>
            <a:endParaRPr/>
          </a:p>
        </p:txBody>
      </p:sp>
      <p:pic>
        <p:nvPicPr>
          <p:cNvPr id="88" name="Shape 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1226" y="1017725"/>
            <a:ext cx="4261075" cy="39206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Shape 89"/>
          <p:cNvSpPr txBox="1"/>
          <p:nvPr/>
        </p:nvSpPr>
        <p:spPr>
          <a:xfrm>
            <a:off x="395650" y="2020650"/>
            <a:ext cx="5072700" cy="154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PC(a) = p(a) ∗ C(a|a) / (p(+) ∗ C(−|+) + p(−) ∗ C(+|−))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Norm(E[Cost]) = (FN −FP) ∗ PC(+) + FP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Comparing a classifier to the trivial classifiers</a:t>
            </a:r>
            <a:endParaRPr/>
          </a:p>
        </p:txBody>
      </p:sp>
      <p:pic>
        <p:nvPicPr>
          <p:cNvPr id="95" name="Shape 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5063" y="1017725"/>
            <a:ext cx="7573871" cy="382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Choosing between classifiers</a:t>
            </a:r>
            <a:endParaRPr/>
          </a:p>
        </p:txBody>
      </p:sp>
      <p:pic>
        <p:nvPicPr>
          <p:cNvPr id="101" name="Shape 10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017725"/>
            <a:ext cx="7905175" cy="3952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Comparing classifier performance</a:t>
            </a:r>
            <a:endParaRPr/>
          </a:p>
        </p:txBody>
      </p:sp>
      <p:pic>
        <p:nvPicPr>
          <p:cNvPr id="107" name="Shape 10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017725"/>
            <a:ext cx="7785074" cy="3953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