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6" r:id="rId2"/>
    <p:sldId id="529" r:id="rId3"/>
    <p:sldId id="533" r:id="rId4"/>
    <p:sldId id="530" r:id="rId5"/>
    <p:sldId id="531" r:id="rId6"/>
    <p:sldId id="534" r:id="rId7"/>
    <p:sldId id="532" r:id="rId8"/>
    <p:sldId id="538" r:id="rId9"/>
    <p:sldId id="535" r:id="rId10"/>
    <p:sldId id="536" r:id="rId11"/>
    <p:sldId id="537" r:id="rId12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FF3C02"/>
    <a:srgbClr val="01FF6C"/>
    <a:srgbClr val="84C445"/>
    <a:srgbClr val="00E3B3"/>
    <a:srgbClr val="BD01FF"/>
    <a:srgbClr val="06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2" autoAdjust="0"/>
    <p:restoredTop sz="45109" autoAdjust="0"/>
  </p:normalViewPr>
  <p:slideViewPr>
    <p:cSldViewPr snapToGrid="0">
      <p:cViewPr varScale="1">
        <p:scale>
          <a:sx n="52" d="100"/>
          <a:sy n="52" d="100"/>
        </p:scale>
        <p:origin x="32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4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75" d="100"/>
        <a:sy n="75" d="100"/>
      </p:scale>
      <p:origin x="0" y="1128"/>
    </p:cViewPr>
  </p:sorterViewPr>
  <p:notesViewPr>
    <p:cSldViewPr snapToGrid="0">
      <p:cViewPr>
        <p:scale>
          <a:sx n="90" d="100"/>
          <a:sy n="90" d="100"/>
        </p:scale>
        <p:origin x="-2352" y="-7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0BD507-7A57-4812-9F7F-AD6A30CAE8DA}" type="datetimeFigureOut">
              <a:rPr lang="en-US"/>
              <a:pPr>
                <a:defRPr/>
              </a:pPr>
              <a:t>11/29/2017</a:t>
            </a:fld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7E7155-06A3-40C3-8721-EF8557088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70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30F280-B8C6-43C6-9305-243A88D74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321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6D0443B-B320-48E8-A618-30BB9F44769F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63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Dense correspondence </a:t>
            </a: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register all cases </a:t>
            </a: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Rigid</a:t>
            </a: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Deformable</a:t>
            </a: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Mapping back to org</a:t>
            </a: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Correspondence can be acquired by choosing landmarks that are on all of the cases</a:t>
            </a:r>
          </a:p>
          <a:p>
            <a:pPr rtl="0" fontAlgn="ctr"/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Basis determination by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eigen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 analysis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30F280-B8C6-43C6-9305-243A88D747C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177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This makes segmentation within really look a lot like detection problem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 translation rotation scaling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they then train a classifier to identify correct parameter vectors from incorrect parameter vectors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point out that an exhaustive search of parameters in omega is impractical an instead they will break it up the parameter space into marginal subspaces</a:t>
            </a:r>
            <a:endParaRPr lang="en-US" sz="1200" kern="1200" dirty="0" smtClean="0">
              <a:solidFill>
                <a:schemeClr val="tx1"/>
              </a:solidFill>
              <a:effectLst/>
              <a:latin typeface="Times" pitchFamily="-111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- break this up into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Times" pitchFamily="-111" charset="0"/>
                <a:ea typeface="+mn-ea"/>
                <a:cs typeface="+mn-cs"/>
              </a:rPr>
              <a:t> more restricted subdomains</a:t>
            </a:r>
            <a:endParaRPr lang="en-US" sz="1200" kern="1200" dirty="0" smtClean="0">
              <a:solidFill>
                <a:schemeClr val="tx1"/>
              </a:solidFill>
              <a:effectLst/>
              <a:latin typeface="Times" pitchFamily="-111" charset="0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30F280-B8C6-43C6-9305-243A88D747C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054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n9. For a very coarse estimation with n = 10, n9 =1,000,000,000 for 3D instead of n5 =100,000</a:t>
            </a:r>
          </a:p>
          <a:p>
            <a:r>
              <a:rPr lang="en-CA" dirty="0" smtClean="0"/>
              <a:t>incrementally learning in lower dimensional</a:t>
            </a:r>
            <a:r>
              <a:rPr lang="en-CA" baseline="0" dirty="0" smtClean="0"/>
              <a:t> spaces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30F280-B8C6-43C6-9305-243A88D747C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12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6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1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69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4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4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5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17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45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506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9"/>
          <p:cNvGraphicFramePr>
            <a:graphicFrameLocks noChangeAspect="1"/>
          </p:cNvGraphicFramePr>
          <p:nvPr userDrawn="1"/>
        </p:nvGraphicFramePr>
        <p:xfrm>
          <a:off x="0" y="7938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Slide" r:id="rId15" imgW="4570388" imgH="3427437" progId="PowerPoint.Slide.8">
                  <p:embed/>
                </p:oleObj>
              </mc:Choice>
              <mc:Fallback>
                <p:oleObj name="Slide" r:id="rId15" imgW="4570388" imgH="3427437" progId="PowerPoint.Slide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38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-11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-11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-11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-11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4C445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4C445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4C445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4C445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4C445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4C445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4C445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4C44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25450" y="1878564"/>
            <a:ext cx="83121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84C44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84C44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84C44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84C44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4C44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4C44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4C44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84C445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CA" sz="3600" dirty="0"/>
              <a:t>Marginal shape deep learning: applications to pediatric lung field segmentation</a:t>
            </a:r>
            <a:endParaRPr lang="en-CA" altLang="en-US" sz="3000" dirty="0"/>
          </a:p>
        </p:txBody>
      </p:sp>
      <p:pic>
        <p:nvPicPr>
          <p:cNvPr id="4100" name="Picture 99" descr="SB RI RGB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973763"/>
            <a:ext cx="24765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5450" y="3632890"/>
            <a:ext cx="80772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rgbClr val="84C445"/>
                </a:solidFill>
                <a:latin typeface="Arial" panose="020B0604020202020204" pitchFamily="34" charset="0"/>
              </a:rPr>
              <a:t>A </a:t>
            </a:r>
            <a:r>
              <a:rPr lang="en-US" altLang="en-US" sz="2000" dirty="0" err="1" smtClean="0">
                <a:solidFill>
                  <a:srgbClr val="84C445"/>
                </a:solidFill>
                <a:latin typeface="Arial" panose="020B0604020202020204" pitchFamily="34" charset="0"/>
              </a:rPr>
              <a:t>Mansoora</a:t>
            </a:r>
            <a:r>
              <a:rPr lang="en-US" altLang="en-US" sz="2000" dirty="0">
                <a:solidFill>
                  <a:srgbClr val="84C445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dirty="0" smtClean="0">
                <a:solidFill>
                  <a:srgbClr val="84C445"/>
                </a:solidFill>
                <a:latin typeface="Arial" panose="020B0604020202020204" pitchFamily="34" charset="0"/>
              </a:rPr>
              <a:t>J </a:t>
            </a:r>
            <a:r>
              <a:rPr lang="en-US" altLang="en-US" sz="2000" dirty="0" err="1" smtClean="0">
                <a:solidFill>
                  <a:srgbClr val="84C445"/>
                </a:solidFill>
                <a:latin typeface="Arial" panose="020B0604020202020204" pitchFamily="34" charset="0"/>
              </a:rPr>
              <a:t>Cerrolazaa</a:t>
            </a:r>
            <a:r>
              <a:rPr lang="en-US" altLang="en-US" sz="2000" dirty="0">
                <a:solidFill>
                  <a:srgbClr val="84C445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dirty="0" smtClean="0">
                <a:solidFill>
                  <a:srgbClr val="84C445"/>
                </a:solidFill>
                <a:latin typeface="Arial" panose="020B0604020202020204" pitchFamily="34" charset="0"/>
              </a:rPr>
              <a:t>G </a:t>
            </a:r>
            <a:r>
              <a:rPr lang="en-US" altLang="en-US" sz="2000" dirty="0" err="1" smtClean="0">
                <a:solidFill>
                  <a:srgbClr val="84C445"/>
                </a:solidFill>
                <a:latin typeface="Arial" panose="020B0604020202020204" pitchFamily="34" charset="0"/>
              </a:rPr>
              <a:t>Perezb</a:t>
            </a:r>
            <a:r>
              <a:rPr lang="en-US" altLang="en-US" sz="2000" dirty="0">
                <a:solidFill>
                  <a:srgbClr val="84C445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dirty="0" smtClean="0">
                <a:solidFill>
                  <a:srgbClr val="84C445"/>
                </a:solidFill>
                <a:latin typeface="Arial" panose="020B0604020202020204" pitchFamily="34" charset="0"/>
              </a:rPr>
              <a:t>E </a:t>
            </a:r>
            <a:r>
              <a:rPr lang="en-US" altLang="en-US" sz="2000" dirty="0" err="1" smtClean="0">
                <a:solidFill>
                  <a:srgbClr val="84C445"/>
                </a:solidFill>
                <a:latin typeface="Arial" panose="020B0604020202020204" pitchFamily="34" charset="0"/>
              </a:rPr>
              <a:t>Biggsa</a:t>
            </a:r>
            <a:r>
              <a:rPr lang="en-US" altLang="en-US" sz="2000" dirty="0">
                <a:solidFill>
                  <a:srgbClr val="84C445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000" dirty="0" smtClean="0">
                <a:solidFill>
                  <a:srgbClr val="84C445"/>
                </a:solidFill>
                <a:latin typeface="Arial" panose="020B0604020202020204" pitchFamily="34" charset="0"/>
              </a:rPr>
              <a:t>G </a:t>
            </a:r>
            <a:r>
              <a:rPr lang="en-US" altLang="en-US" sz="2000" dirty="0" err="1" smtClean="0">
                <a:solidFill>
                  <a:srgbClr val="84C445"/>
                </a:solidFill>
                <a:latin typeface="Arial" panose="020B0604020202020204" pitchFamily="34" charset="0"/>
              </a:rPr>
              <a:t>Ninob</a:t>
            </a:r>
            <a:r>
              <a:rPr lang="en-US" altLang="en-US" sz="2000" dirty="0" smtClean="0">
                <a:solidFill>
                  <a:srgbClr val="84C445"/>
                </a:solidFill>
                <a:latin typeface="Arial" panose="020B0604020202020204" pitchFamily="34" charset="0"/>
              </a:rPr>
              <a:t>,</a:t>
            </a:r>
            <a:endParaRPr lang="en-US" altLang="en-US" sz="2000" dirty="0">
              <a:solidFill>
                <a:srgbClr val="84C445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sz="2000" dirty="0" smtClean="0">
                <a:solidFill>
                  <a:srgbClr val="84C445"/>
                </a:solidFill>
                <a:latin typeface="Arial" panose="020B0604020202020204" pitchFamily="34" charset="0"/>
              </a:rPr>
              <a:t>M </a:t>
            </a:r>
            <a:r>
              <a:rPr lang="en-US" altLang="en-US" sz="2000" dirty="0" err="1" smtClean="0">
                <a:solidFill>
                  <a:srgbClr val="84C445"/>
                </a:solidFill>
                <a:latin typeface="Arial" panose="020B0604020202020204" pitchFamily="34" charset="0"/>
              </a:rPr>
              <a:t>Lingurarua,c</a:t>
            </a:r>
            <a:r>
              <a:rPr lang="en-US" altLang="en-US" sz="2000" dirty="0" smtClean="0">
                <a:solidFill>
                  <a:srgbClr val="84C445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2000" dirty="0" err="1" smtClean="0">
                <a:solidFill>
                  <a:srgbClr val="84C445"/>
                </a:solidFill>
                <a:latin typeface="Arial" panose="020B0604020202020204" pitchFamily="34" charset="0"/>
              </a:rPr>
              <a:t>Childrens</a:t>
            </a:r>
            <a:r>
              <a:rPr lang="en-US" altLang="en-US" sz="2000" dirty="0" smtClean="0">
                <a:solidFill>
                  <a:srgbClr val="84C445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84C445"/>
                </a:solidFill>
                <a:latin typeface="Arial" panose="020B0604020202020204" pitchFamily="34" charset="0"/>
              </a:rPr>
              <a:t>National Medical Center, </a:t>
            </a:r>
            <a:r>
              <a:rPr lang="en-US" altLang="en-US" sz="2000" dirty="0" err="1" smtClean="0">
                <a:solidFill>
                  <a:srgbClr val="84C445"/>
                </a:solidFill>
                <a:latin typeface="Arial" panose="020B0604020202020204" pitchFamily="34" charset="0"/>
              </a:rPr>
              <a:t>Childrens</a:t>
            </a:r>
            <a:r>
              <a:rPr lang="en-US" altLang="en-US" sz="2000" dirty="0" smtClean="0">
                <a:solidFill>
                  <a:srgbClr val="84C445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>
                <a:solidFill>
                  <a:srgbClr val="84C445"/>
                </a:solidFill>
                <a:latin typeface="Arial" panose="020B0604020202020204" pitchFamily="34" charset="0"/>
              </a:rPr>
              <a:t>National Health </a:t>
            </a:r>
            <a:r>
              <a:rPr lang="en-US" altLang="en-US" sz="2000" dirty="0" smtClean="0">
                <a:solidFill>
                  <a:srgbClr val="84C445"/>
                </a:solidFill>
                <a:latin typeface="Arial" panose="020B0604020202020204" pitchFamily="34" charset="0"/>
              </a:rPr>
              <a:t>System, </a:t>
            </a:r>
            <a:r>
              <a:rPr lang="en-US" altLang="en-US" sz="2000" dirty="0">
                <a:solidFill>
                  <a:srgbClr val="84C445"/>
                </a:solidFill>
                <a:latin typeface="Arial" panose="020B0604020202020204" pitchFamily="34" charset="0"/>
              </a:rPr>
              <a:t>George Washington University, Washington DC</a:t>
            </a:r>
          </a:p>
          <a:p>
            <a:pPr algn="ctr" eaLnBrk="1" hangingPunct="1"/>
            <a:endParaRPr lang="en-NZ" altLang="en-US" sz="2000" b="1" dirty="0">
              <a:solidFill>
                <a:srgbClr val="84C445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NZ" altLang="en-US" sz="2000" b="1" dirty="0" smtClean="0">
                <a:solidFill>
                  <a:srgbClr val="84C445"/>
                </a:solidFill>
                <a:latin typeface="Arial" panose="020B0604020202020204" pitchFamily="34" charset="0"/>
              </a:rPr>
              <a:t>Presented by: Michael Hardisty </a:t>
            </a:r>
            <a:endParaRPr lang="en-NZ" altLang="en-US" sz="2000" b="1" u="sng" dirty="0">
              <a:solidFill>
                <a:srgbClr val="84C445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NZ" altLang="en-US" sz="1600" dirty="0" smtClean="0">
                <a:solidFill>
                  <a:srgbClr val="84C445"/>
                </a:solidFill>
                <a:latin typeface="Arial" panose="020B0604020202020204" pitchFamily="34" charset="0"/>
              </a:rPr>
              <a:t>@ Journal Club November 27, 2017</a:t>
            </a:r>
            <a:r>
              <a:rPr lang="en-NZ" altLang="en-US" sz="1600" dirty="0">
                <a:solidFill>
                  <a:srgbClr val="84C445"/>
                </a:solidFill>
                <a:latin typeface="Arial" panose="020B0604020202020204" pitchFamily="34" charset="0"/>
              </a:rPr>
              <a:t> </a:t>
            </a:r>
          </a:p>
          <a:p>
            <a:pPr algn="ctr" eaLnBrk="1" hangingPunct="1"/>
            <a:endParaRPr lang="en-NZ" altLang="en-US" sz="1600" dirty="0">
              <a:solidFill>
                <a:srgbClr val="84C445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73" y="1752600"/>
            <a:ext cx="8024327" cy="47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19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Results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" y="1981200"/>
            <a:ext cx="8677469" cy="34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3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856584" cy="4114800"/>
          </a:xfrm>
        </p:spPr>
        <p:txBody>
          <a:bodyPr/>
          <a:lstStyle/>
          <a:p>
            <a:r>
              <a:rPr lang="en-CA" dirty="0" smtClean="0"/>
              <a:t>Segmentation of lung from chest radiographs</a:t>
            </a:r>
          </a:p>
          <a:p>
            <a:r>
              <a:rPr lang="en-CA" dirty="0" smtClean="0"/>
              <a:t>combine a statistical shape model with automatic feature detection of deep learning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825" y="2528887"/>
            <a:ext cx="3398322" cy="356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9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Method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5220"/>
            <a:ext cx="9144000" cy="407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7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Statistical Shape Model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Register all training cases together (rigid, deformable)</a:t>
            </a:r>
          </a:p>
          <a:p>
            <a:r>
              <a:rPr lang="en-CA" dirty="0" smtClean="0"/>
              <a:t>Y - case</a:t>
            </a:r>
          </a:p>
          <a:p>
            <a:r>
              <a:rPr lang="en-CA" dirty="0" smtClean="0"/>
              <a:t>M – mean shape</a:t>
            </a:r>
          </a:p>
          <a:p>
            <a:r>
              <a:rPr lang="en-CA" dirty="0" err="1" smtClean="0"/>
              <a:t>V</a:t>
            </a:r>
            <a:r>
              <a:rPr lang="en-CA" baseline="-25000" dirty="0" err="1" smtClean="0"/>
              <a:t>k</a:t>
            </a:r>
            <a:r>
              <a:rPr lang="en-CA" dirty="0" smtClean="0"/>
              <a:t> – Eigen vectors</a:t>
            </a:r>
          </a:p>
          <a:p>
            <a:r>
              <a:rPr lang="en-CA" dirty="0" err="1" smtClean="0"/>
              <a:t>C</a:t>
            </a:r>
            <a:r>
              <a:rPr lang="en-CA" baseline="-25000" dirty="0" err="1" smtClean="0"/>
              <a:t>k</a:t>
            </a:r>
            <a:r>
              <a:rPr lang="en-CA" dirty="0" smtClean="0"/>
              <a:t> – Eigen</a:t>
            </a:r>
            <a:r>
              <a:rPr lang="en-CA" dirty="0"/>
              <a:t> </a:t>
            </a:r>
            <a:r>
              <a:rPr lang="en-CA" dirty="0" smtClean="0"/>
              <a:t>values</a:t>
            </a:r>
            <a:endParaRPr lang="en-CA" baseline="-25000" dirty="0" smtClean="0"/>
          </a:p>
          <a:p>
            <a:endParaRPr lang="en-CA" dirty="0" smtClean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474737"/>
            <a:ext cx="3001608" cy="12425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933" y="2605087"/>
            <a:ext cx="3871422" cy="42529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0961" y="6396335"/>
            <a:ext cx="162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Booth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3489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4562475"/>
            <a:ext cx="8286750" cy="1533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 Detection and Recognition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Ω</a:t>
            </a:r>
            <a:r>
              <a:rPr lang="en-CA" b="1" dirty="0" smtClean="0"/>
              <a:t> - </a:t>
            </a:r>
            <a:r>
              <a:rPr lang="en-CA" dirty="0" smtClean="0"/>
              <a:t>Shape parameter vector </a:t>
            </a:r>
          </a:p>
          <a:p>
            <a:r>
              <a:rPr lang="en-CA" dirty="0" smtClean="0"/>
              <a:t>T – translation</a:t>
            </a:r>
          </a:p>
          <a:p>
            <a:r>
              <a:rPr lang="en-CA" dirty="0" smtClean="0"/>
              <a:t>R – rotation</a:t>
            </a:r>
          </a:p>
          <a:p>
            <a:r>
              <a:rPr lang="en-CA" dirty="0" smtClean="0"/>
              <a:t>S – scaling</a:t>
            </a:r>
          </a:p>
          <a:p>
            <a:r>
              <a:rPr lang="en-CA" dirty="0" smtClean="0"/>
              <a:t>c – </a:t>
            </a:r>
            <a:r>
              <a:rPr lang="en-CA" dirty="0" err="1" smtClean="0"/>
              <a:t>eigen</a:t>
            </a:r>
            <a:r>
              <a:rPr lang="en-CA" dirty="0" smtClean="0"/>
              <a:t> values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707" y="5739250"/>
            <a:ext cx="4171465" cy="111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74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Classifier Architecture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01767"/>
            <a:ext cx="4394233" cy="4394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339" y="1981200"/>
            <a:ext cx="3371850" cy="3362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632460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Zheng 2014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569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Marginal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643188"/>
            <a:ext cx="7676919" cy="9957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191000"/>
            <a:ext cx="760095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11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Sparse Deep Network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981200"/>
            <a:ext cx="6791325" cy="29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337" y="5229225"/>
            <a:ext cx="5744265" cy="981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76337" y="6531429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/>
              <a:t>Ghesu</a:t>
            </a:r>
            <a:r>
              <a:rPr lang="en-CA" dirty="0" smtClean="0"/>
              <a:t> 2016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21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Experiment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segmenting </a:t>
            </a:r>
            <a:r>
              <a:rPr lang="en-CA" dirty="0" smtClean="0"/>
              <a:t>lung</a:t>
            </a:r>
          </a:p>
          <a:p>
            <a:r>
              <a:rPr lang="en-CA" dirty="0" smtClean="0"/>
              <a:t>314 patients images </a:t>
            </a:r>
          </a:p>
          <a:p>
            <a:r>
              <a:rPr lang="en-CA" dirty="0" smtClean="0"/>
              <a:t>0.1mm </a:t>
            </a:r>
            <a:r>
              <a:rPr lang="en-CA" dirty="0" smtClean="0"/>
              <a:t>pixel size</a:t>
            </a:r>
          </a:p>
          <a:p>
            <a:r>
              <a:rPr lang="en-CA" dirty="0" smtClean="0"/>
              <a:t>50 – 50 split training and testing</a:t>
            </a:r>
          </a:p>
          <a:p>
            <a:r>
              <a:rPr lang="en-CA" dirty="0" smtClean="0"/>
              <a:t>batch size 100</a:t>
            </a:r>
          </a:p>
          <a:p>
            <a:r>
              <a:rPr lang="en-CA" dirty="0" smtClean="0"/>
              <a:t>100 epochs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3255827"/>
      </p:ext>
    </p:extLst>
  </p:cSld>
  <p:clrMapOvr>
    <a:masterClrMapping/>
  </p:clrMapOvr>
</p:sld>
</file>

<file path=ppt/theme/theme1.xml><?xml version="1.0" encoding="utf-8"?>
<a:theme xmlns:a="http://schemas.openxmlformats.org/drawingml/2006/main" name="SB_Template_White_bkgd">
  <a:themeElements>
    <a:clrScheme name="Sunnybrook PPT leaves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unnybrook PPT leave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</a:defRPr>
        </a:defPPr>
      </a:lstStyle>
    </a:lnDef>
  </a:objectDefaults>
  <a:extraClrSchemeLst>
    <a:extraClrScheme>
      <a:clrScheme name="Sunnybrook PPT leav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brook PPT leave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brook PPT leave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brook PPT leave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brook PPT leave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brook PPT leave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brook PPT leave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brook PPT leave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brook PPT leave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brook PPT leave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brook PPT leave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brook PPT leave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14244</TotalTime>
  <Words>286</Words>
  <Application>Microsoft Office PowerPoint</Application>
  <PresentationFormat>On-screen Show (4:3)</PresentationFormat>
  <Paragraphs>55</Paragraphs>
  <Slides>11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Times</vt:lpstr>
      <vt:lpstr>SB_Template_White_bkgd</vt:lpstr>
      <vt:lpstr>Slide</vt:lpstr>
      <vt:lpstr>PowerPoint Presentation</vt:lpstr>
      <vt:lpstr>Problem</vt:lpstr>
      <vt:lpstr>Method</vt:lpstr>
      <vt:lpstr>Statistical Shape Model</vt:lpstr>
      <vt:lpstr>Object Detection and Recognition</vt:lpstr>
      <vt:lpstr>Classifier Architecture</vt:lpstr>
      <vt:lpstr>Marginal Learning</vt:lpstr>
      <vt:lpstr>Sparse Deep Network</vt:lpstr>
      <vt:lpstr>Experiment</vt:lpstr>
      <vt:lpstr>Results</vt:lpstr>
      <vt:lpstr>Results</vt:lpstr>
    </vt:vector>
  </TitlesOfParts>
  <Company>U of 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Hardisty, Michael</dc:creator>
  <cp:lastModifiedBy>Michael Hardisty</cp:lastModifiedBy>
  <cp:revision>440</cp:revision>
  <cp:lastPrinted>2017-06-22T20:32:03Z</cp:lastPrinted>
  <dcterms:created xsi:type="dcterms:W3CDTF">2009-02-07T19:09:58Z</dcterms:created>
  <dcterms:modified xsi:type="dcterms:W3CDTF">2017-11-29T21:03:59Z</dcterms:modified>
</cp:coreProperties>
</file>