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4" r:id="rId7"/>
    <p:sldId id="266" r:id="rId8"/>
    <p:sldId id="261" r:id="rId9"/>
    <p:sldId id="262" r:id="rId10"/>
    <p:sldId id="263" r:id="rId11"/>
    <p:sldId id="267" r:id="rId12"/>
    <p:sldId id="265"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63" autoAdjust="0"/>
  </p:normalViewPr>
  <p:slideViewPr>
    <p:cSldViewPr snapToGrid="0">
      <p:cViewPr varScale="1">
        <p:scale>
          <a:sx n="93" d="100"/>
          <a:sy n="93" d="100"/>
        </p:scale>
        <p:origin x="127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3CDC9-50C5-4772-A755-EF5606E8924C}"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E0B35-927B-4CE5-BF03-E2294B73811B}" type="slidenum">
              <a:rPr lang="en-US" smtClean="0"/>
              <a:t>‹#›</a:t>
            </a:fld>
            <a:endParaRPr lang="en-US"/>
          </a:p>
        </p:txBody>
      </p:sp>
    </p:spTree>
    <p:extLst>
      <p:ext uri="{BB962C8B-B14F-4D97-AF65-F5344CB8AC3E}">
        <p14:creationId xmlns:p14="http://schemas.microsoft.com/office/powerpoint/2010/main" val="424176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Hazard_r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Hazard_rat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H&amp;E FFPE sections from the Brain Lower Grade Glioma (LGG) and the Glioblastoma (GBM) cohorts were reviewed </a:t>
            </a:r>
          </a:p>
          <a:p>
            <a:r>
              <a:rPr lang="en-US" dirty="0" smtClean="0"/>
              <a:t>remove images containing tissue processing artifacts including bubbles, section folds, pen markings and poor staining. </a:t>
            </a:r>
          </a:p>
          <a:p>
            <a:r>
              <a:rPr lang="en-US" dirty="0" smtClean="0"/>
              <a:t>Representative regions of interest containing primarily tumor nuclei were manually identified for each slide that passed quality control. </a:t>
            </a:r>
          </a:p>
          <a:p>
            <a:r>
              <a:rPr lang="en-US" dirty="0" smtClean="0"/>
              <a:t>In the case of grade IV disease, some regions include microvascular proliferation as this feature was exhibited throughout tumor regions. </a:t>
            </a:r>
          </a:p>
          <a:p>
            <a:r>
              <a:rPr lang="en-US" dirty="0" smtClean="0"/>
              <a:t>Regions containing geographic necrosis were excluded. </a:t>
            </a:r>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4</a:t>
            </a:fld>
            <a:endParaRPr lang="en-US"/>
          </a:p>
        </p:txBody>
      </p:sp>
    </p:spTree>
    <p:extLst>
      <p:ext uri="{BB962C8B-B14F-4D97-AF65-F5344CB8AC3E}">
        <p14:creationId xmlns:p14="http://schemas.microsoft.com/office/powerpoint/2010/main" val="176597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5</a:t>
            </a:fld>
            <a:endParaRPr lang="en-US"/>
          </a:p>
        </p:txBody>
      </p:sp>
    </p:spTree>
    <p:extLst>
      <p:ext uri="{BB962C8B-B14F-4D97-AF65-F5344CB8AC3E}">
        <p14:creationId xmlns:p14="http://schemas.microsoft.com/office/powerpoint/2010/main" val="5959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Hazard function is time</a:t>
            </a:r>
            <a:r>
              <a:rPr lang="en-US" sz="1200" b="0" i="0" kern="1200" baseline="0" dirty="0" smtClean="0">
                <a:solidFill>
                  <a:schemeClr val="tx1"/>
                </a:solidFill>
                <a:effectLst/>
                <a:latin typeface="+mn-lt"/>
                <a:ea typeface="+mn-ea"/>
                <a:cs typeface="+mn-cs"/>
              </a:rPr>
              <a:t> dependent – death rate from a specific disease will tend to vary over time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In a proportional hazards model, the unique effect of a unit increase in a covariate is multiplicative with respect to the </a:t>
            </a:r>
            <a:r>
              <a:rPr lang="en-US" sz="1200" b="0" i="0" u="none" strike="noStrike" kern="1200" dirty="0" smtClean="0">
                <a:solidFill>
                  <a:schemeClr val="tx1"/>
                </a:solidFill>
                <a:effectLst/>
                <a:latin typeface="+mn-lt"/>
                <a:ea typeface="+mn-ea"/>
                <a:cs typeface="+mn-cs"/>
                <a:hlinkClick r:id="rId3" tooltip="Hazard rate"/>
              </a:rPr>
              <a:t>hazard rate</a:t>
            </a:r>
            <a:r>
              <a:rPr lang="en-US" sz="1200" b="0" i="0" kern="1200" dirty="0" smtClean="0">
                <a:solidFill>
                  <a:schemeClr val="tx1"/>
                </a:solidFill>
                <a:effectLst/>
                <a:latin typeface="+mn-lt"/>
                <a:ea typeface="+mn-ea"/>
                <a:cs typeface="+mn-cs"/>
              </a:rPr>
              <a:t>. For example, taking a drug may halve one's hazard rate for a stroke occurring</a:t>
            </a:r>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6</a:t>
            </a:fld>
            <a:endParaRPr lang="en-US"/>
          </a:p>
        </p:txBody>
      </p:sp>
    </p:spTree>
    <p:extLst>
      <p:ext uri="{BB962C8B-B14F-4D97-AF65-F5344CB8AC3E}">
        <p14:creationId xmlns:p14="http://schemas.microsoft.com/office/powerpoint/2010/main" val="110665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Calculation of the Cox partial likelihood requires access to the predicted risks of all samples, which are not available within any single mini-batch, and</a:t>
            </a:r>
          </a:p>
          <a:p>
            <a:r>
              <a:rPr lang="en-US" sz="1200" b="0" i="0" kern="1200" dirty="0" smtClean="0">
                <a:solidFill>
                  <a:schemeClr val="tx1"/>
                </a:solidFill>
                <a:effectLst/>
                <a:latin typeface="+mn-lt"/>
                <a:ea typeface="+mn-ea"/>
                <a:cs typeface="+mn-cs"/>
              </a:rPr>
              <a:t>so Cox likelihood was calculated locally within each mini-batch to perform updates (U and Ω1 were restricted to samples within each mini-batch). </a:t>
            </a:r>
          </a:p>
          <a:p>
            <a:r>
              <a:rPr lang="en-US" dirty="0" smtClean="0"/>
              <a:t>where </a:t>
            </a:r>
            <a:r>
              <a:rPr lang="el-GR" sz="1200" i="1" dirty="0" smtClean="0">
                <a:latin typeface="Times New Roman" panose="02020603050405020304" pitchFamily="18" charset="0"/>
                <a:cs typeface="Times New Roman" panose="02020603050405020304" pitchFamily="18" charset="0"/>
              </a:rPr>
              <a:t>β</a:t>
            </a:r>
            <a:r>
              <a:rPr lang="en-US" dirty="0" smtClean="0"/>
              <a:t> ∈ ℝ()* × - are the 256 terminal layer weights and X ∈ ℝ()* × - are the 256 inputs to this layer</a:t>
            </a:r>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7</a:t>
            </a:fld>
            <a:endParaRPr lang="en-US"/>
          </a:p>
        </p:txBody>
      </p:sp>
    </p:spTree>
    <p:extLst>
      <p:ext uri="{BB962C8B-B14F-4D97-AF65-F5344CB8AC3E}">
        <p14:creationId xmlns:p14="http://schemas.microsoft.com/office/powerpoint/2010/main" val="223365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HPFs are resampled at the beginning of each training epoch to generate an entirely new set of HPFs. Randomized transforms were also applied to these HPFs to improve robustness to tissue orientation and color variations. Since the visual patterns in tissues can often be anisotropic, we randomly apply a mirror transform to each HPF. We also generate random transformations of contrast and brightness using the “</a:t>
            </a:r>
            <a:r>
              <a:rPr lang="en-US" dirty="0" err="1" smtClean="0"/>
              <a:t>random_contrast</a:t>
            </a:r>
            <a:r>
              <a:rPr lang="en-US" dirty="0" smtClean="0"/>
              <a:t>” and “</a:t>
            </a:r>
            <a:r>
              <a:rPr lang="en-US" dirty="0" err="1" smtClean="0"/>
              <a:t>random_brightness</a:t>
            </a:r>
            <a:r>
              <a:rPr lang="en-US" dirty="0" smtClean="0"/>
              <a:t>” </a:t>
            </a:r>
            <a:r>
              <a:rPr lang="en-US" dirty="0" err="1" smtClean="0"/>
              <a:t>TensorFlow</a:t>
            </a:r>
            <a:r>
              <a:rPr lang="en-US" dirty="0" smtClean="0"/>
              <a:t> transformations to modify the HPF and simulate color variations. These resampling and transformation procedures, along with the use of multiple HPFs for each patient, has the effect of augmenting the effective size of the labeled training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9</a:t>
            </a:fld>
            <a:endParaRPr lang="en-US"/>
          </a:p>
        </p:txBody>
      </p:sp>
    </p:spTree>
    <p:extLst>
      <p:ext uri="{BB962C8B-B14F-4D97-AF65-F5344CB8AC3E}">
        <p14:creationId xmlns:p14="http://schemas.microsoft.com/office/powerpoint/2010/main" val="37391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Resampling was also performed to increase the robustness and stability of predictions: 1) 9 high-power fields are first sampled from each region j corresponding to patient E 2) The risk of the kth HPF in region j for patient m, denoted </a:t>
            </a:r>
            <a:r>
              <a:rPr lang="en-US" dirty="0" err="1" smtClean="0"/>
              <a:t>R</a:t>
            </a:r>
            <a:r>
              <a:rPr lang="en-US" baseline="30000" dirty="0" err="1" smtClean="0"/>
              <a:t>j,k</a:t>
            </a:r>
            <a:r>
              <a:rPr lang="en-US" baseline="-25000" dirty="0" err="1" smtClean="0"/>
              <a:t>m</a:t>
            </a:r>
            <a:endParaRPr lang="en-US" baseline="-25000" dirty="0" smtClean="0"/>
          </a:p>
          <a:p>
            <a:r>
              <a:rPr lang="en-US" dirty="0" smtClean="0"/>
              <a:t>:,H, is then calculated using the trained SCNN model</a:t>
            </a:r>
          </a:p>
          <a:p>
            <a:r>
              <a:rPr lang="en-US" dirty="0" smtClean="0"/>
              <a:t>3) The median risk !G : = </a:t>
            </a:r>
            <a:r>
              <a:rPr lang="en-US" dirty="0" err="1" smtClean="0"/>
              <a:t>medianH</a:t>
            </a:r>
            <a:r>
              <a:rPr lang="en-US" dirty="0" smtClean="0"/>
              <a:t> !G :,H is calculated for region j using the aforementioned HPFs to reject</a:t>
            </a:r>
          </a:p>
          <a:p>
            <a:r>
              <a:rPr lang="en-US" dirty="0" smtClean="0"/>
              <a:t>outlying risks 4) These median risks are then sorted from highest to lowest !G - &gt; !G ( &gt; !G P … , where the</a:t>
            </a:r>
          </a:p>
          <a:p>
            <a:r>
              <a:rPr lang="en-US" dirty="0" smtClean="0"/>
              <a:t>superscript index now corresponds to the risk rank 5) The risk prediction for patient E is then selected as the second highest risk !G</a:t>
            </a:r>
          </a:p>
          <a:p>
            <a:r>
              <a:rPr lang="en-US" dirty="0" smtClean="0"/>
              <a:t>∗ = !G ( . This</a:t>
            </a:r>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10</a:t>
            </a:fld>
            <a:endParaRPr lang="en-US"/>
          </a:p>
        </p:txBody>
      </p:sp>
    </p:spTree>
    <p:extLst>
      <p:ext uri="{BB962C8B-B14F-4D97-AF65-F5344CB8AC3E}">
        <p14:creationId xmlns:p14="http://schemas.microsoft.com/office/powerpoint/2010/main" val="346687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Hazard function is time</a:t>
            </a:r>
            <a:r>
              <a:rPr lang="en-US" sz="1200" b="0" i="0" kern="1200" baseline="0" dirty="0" smtClean="0">
                <a:solidFill>
                  <a:schemeClr val="tx1"/>
                </a:solidFill>
                <a:effectLst/>
                <a:latin typeface="+mn-lt"/>
                <a:ea typeface="+mn-ea"/>
                <a:cs typeface="+mn-cs"/>
              </a:rPr>
              <a:t> dependent – death rate from a specific disease will tend to vary over time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In a proportional hazards model, the unique effect of a unit increase in a covariate is multiplicative with respect to the </a:t>
            </a:r>
            <a:r>
              <a:rPr lang="en-US" sz="1200" b="0" i="0" u="none" strike="noStrike" kern="1200" dirty="0" smtClean="0">
                <a:solidFill>
                  <a:schemeClr val="tx1"/>
                </a:solidFill>
                <a:effectLst/>
                <a:latin typeface="+mn-lt"/>
                <a:ea typeface="+mn-ea"/>
                <a:cs typeface="+mn-cs"/>
                <a:hlinkClick r:id="rId3" tooltip="Hazard rate"/>
              </a:rPr>
              <a:t>hazard rate</a:t>
            </a:r>
            <a:r>
              <a:rPr lang="en-US" sz="1200" b="0" i="0" kern="1200" dirty="0" smtClean="0">
                <a:solidFill>
                  <a:schemeClr val="tx1"/>
                </a:solidFill>
                <a:effectLst/>
                <a:latin typeface="+mn-lt"/>
                <a:ea typeface="+mn-ea"/>
                <a:cs typeface="+mn-cs"/>
              </a:rPr>
              <a:t>. For example, taking a drug may halve one's hazard rate for a stroke occurring</a:t>
            </a:r>
            <a:endParaRPr lang="en-US" dirty="0"/>
          </a:p>
        </p:txBody>
      </p:sp>
      <p:sp>
        <p:nvSpPr>
          <p:cNvPr id="4" name="Slide Number Placeholder 3"/>
          <p:cNvSpPr>
            <a:spLocks noGrp="1"/>
          </p:cNvSpPr>
          <p:nvPr>
            <p:ph type="sldNum" sz="quarter" idx="10"/>
          </p:nvPr>
        </p:nvSpPr>
        <p:spPr/>
        <p:txBody>
          <a:bodyPr/>
          <a:lstStyle/>
          <a:p>
            <a:fld id="{888E0B35-927B-4CE5-BF03-E2294B73811B}" type="slidenum">
              <a:rPr lang="en-US" smtClean="0"/>
              <a:t>12</a:t>
            </a:fld>
            <a:endParaRPr lang="en-US"/>
          </a:p>
        </p:txBody>
      </p:sp>
    </p:spTree>
    <p:extLst>
      <p:ext uri="{BB962C8B-B14F-4D97-AF65-F5344CB8AC3E}">
        <p14:creationId xmlns:p14="http://schemas.microsoft.com/office/powerpoint/2010/main" val="275421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3D4C4-D842-47DC-A5F7-F9B2AE46910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2659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3D4C4-D842-47DC-A5F7-F9B2AE46910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99199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3D4C4-D842-47DC-A5F7-F9B2AE46910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21861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3D4C4-D842-47DC-A5F7-F9B2AE46910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8433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3D4C4-D842-47DC-A5F7-F9B2AE46910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232642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3D4C4-D842-47DC-A5F7-F9B2AE46910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54660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3D4C4-D842-47DC-A5F7-F9B2AE469104}"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411047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3D4C4-D842-47DC-A5F7-F9B2AE469104}"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319532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3D4C4-D842-47DC-A5F7-F9B2AE469104}"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304951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43D4C4-D842-47DC-A5F7-F9B2AE46910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99668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43D4C4-D842-47DC-A5F7-F9B2AE46910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3FE0F-2E8F-4389-98D0-E17F767B42FE}" type="slidenum">
              <a:rPr lang="en-US" smtClean="0"/>
              <a:t>‹#›</a:t>
            </a:fld>
            <a:endParaRPr lang="en-US"/>
          </a:p>
        </p:txBody>
      </p:sp>
    </p:spTree>
    <p:extLst>
      <p:ext uri="{BB962C8B-B14F-4D97-AF65-F5344CB8AC3E}">
        <p14:creationId xmlns:p14="http://schemas.microsoft.com/office/powerpoint/2010/main" val="344203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3D4C4-D842-47DC-A5F7-F9B2AE469104}"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3FE0F-2E8F-4389-98D0-E17F767B42FE}" type="slidenum">
              <a:rPr lang="en-US" smtClean="0"/>
              <a:t>‹#›</a:t>
            </a:fld>
            <a:endParaRPr lang="en-US"/>
          </a:p>
        </p:txBody>
      </p:sp>
    </p:spTree>
    <p:extLst>
      <p:ext uri="{BB962C8B-B14F-4D97-AF65-F5344CB8AC3E}">
        <p14:creationId xmlns:p14="http://schemas.microsoft.com/office/powerpoint/2010/main" val="210301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521" y="932732"/>
            <a:ext cx="11385442" cy="3952419"/>
          </a:xfrm>
          <a:prstGeom prst="rect">
            <a:avLst/>
          </a:prstGeom>
        </p:spPr>
      </p:pic>
    </p:spTree>
    <p:extLst>
      <p:ext uri="{BB962C8B-B14F-4D97-AF65-F5344CB8AC3E}">
        <p14:creationId xmlns:p14="http://schemas.microsoft.com/office/powerpoint/2010/main" val="131231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2450" y="158262"/>
            <a:ext cx="3623896" cy="2773390"/>
          </a:xfrm>
          <a:prstGeom prst="rect">
            <a:avLst/>
          </a:prstGeom>
        </p:spPr>
      </p:pic>
      <p:pic>
        <p:nvPicPr>
          <p:cNvPr id="3" name="Picture 2"/>
          <p:cNvPicPr>
            <a:picLocks noChangeAspect="1"/>
          </p:cNvPicPr>
          <p:nvPr/>
        </p:nvPicPr>
        <p:blipFill>
          <a:blip r:embed="rId4"/>
          <a:stretch>
            <a:fillRect/>
          </a:stretch>
        </p:blipFill>
        <p:spPr>
          <a:xfrm>
            <a:off x="4536830" y="788377"/>
            <a:ext cx="6893169" cy="5005368"/>
          </a:xfrm>
          <a:prstGeom prst="rect">
            <a:avLst/>
          </a:prstGeom>
        </p:spPr>
      </p:pic>
      <p:pic>
        <p:nvPicPr>
          <p:cNvPr id="4" name="Picture 3"/>
          <p:cNvPicPr>
            <a:picLocks noChangeAspect="1"/>
          </p:cNvPicPr>
          <p:nvPr/>
        </p:nvPicPr>
        <p:blipFill>
          <a:blip r:embed="rId5"/>
          <a:stretch>
            <a:fillRect/>
          </a:stretch>
        </p:blipFill>
        <p:spPr>
          <a:xfrm>
            <a:off x="1058638" y="3130061"/>
            <a:ext cx="2446562" cy="3440971"/>
          </a:xfrm>
          <a:prstGeom prst="rect">
            <a:avLst/>
          </a:prstGeom>
        </p:spPr>
      </p:pic>
      <p:sp>
        <p:nvSpPr>
          <p:cNvPr id="5" name="Right Arrow 4"/>
          <p:cNvSpPr/>
          <p:nvPr/>
        </p:nvSpPr>
        <p:spPr>
          <a:xfrm>
            <a:off x="4308231" y="2110154"/>
            <a:ext cx="369277" cy="439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629451">
            <a:off x="3845055" y="3847916"/>
            <a:ext cx="531597" cy="366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8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Generating final risk estimate per patient in test data.</a:t>
            </a:r>
            <a:endParaRPr lang="en-US" sz="3200" dirty="0"/>
          </a:p>
        </p:txBody>
      </p:sp>
      <p:sp>
        <p:nvSpPr>
          <p:cNvPr id="3" name="Content Placeholder 2"/>
          <p:cNvSpPr>
            <a:spLocks noGrp="1"/>
          </p:cNvSpPr>
          <p:nvPr>
            <p:ph idx="1"/>
          </p:nvPr>
        </p:nvSpPr>
        <p:spPr/>
        <p:txBody>
          <a:bodyPr>
            <a:normAutofit/>
          </a:bodyPr>
          <a:lstStyle/>
          <a:p>
            <a:r>
              <a:rPr lang="en-US" dirty="0" smtClean="0"/>
              <a:t>Take median risk for </a:t>
            </a:r>
            <a:r>
              <a:rPr lang="en-US" dirty="0" err="1" smtClean="0"/>
              <a:t>jth</a:t>
            </a:r>
            <a:r>
              <a:rPr lang="en-US" dirty="0" smtClean="0"/>
              <a:t> region from K HPFs </a:t>
            </a:r>
          </a:p>
          <a:p>
            <a:r>
              <a:rPr lang="en-US" dirty="0" smtClean="0"/>
              <a:t>Sort median risks from J regions and take second highest</a:t>
            </a:r>
          </a:p>
          <a:p>
            <a:r>
              <a:rPr lang="en-US" dirty="0" smtClean="0"/>
              <a:t>Do this using 5 models trained for epochs 96-100 and average result</a:t>
            </a:r>
          </a:p>
          <a:p>
            <a:endParaRPr lang="en-US" dirty="0"/>
          </a:p>
          <a:p>
            <a:r>
              <a:rPr lang="en-US" dirty="0" smtClean="0"/>
              <a:t>Split data into 80% training, 20% testing</a:t>
            </a:r>
          </a:p>
          <a:p>
            <a:r>
              <a:rPr lang="en-US" dirty="0" smtClean="0"/>
              <a:t>15 randomized splits (patient level)</a:t>
            </a:r>
          </a:p>
          <a:p>
            <a:r>
              <a:rPr lang="en-US" dirty="0" smtClean="0"/>
              <a:t>C-indexes generated by Monte Carlo cross-validation compared using the Wilcoxon signed rank test. </a:t>
            </a:r>
            <a:endParaRPr lang="en-US" dirty="0"/>
          </a:p>
        </p:txBody>
      </p:sp>
    </p:spTree>
    <p:extLst>
      <p:ext uri="{BB962C8B-B14F-4D97-AF65-F5344CB8AC3E}">
        <p14:creationId xmlns:p14="http://schemas.microsoft.com/office/powerpoint/2010/main" val="236831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750942" cy="1134902"/>
          </a:xfrm>
        </p:spPr>
        <p:txBody>
          <a:bodyPr>
            <a:normAutofit/>
          </a:bodyPr>
          <a:lstStyle/>
          <a:p>
            <a:r>
              <a:rPr lang="en-US" sz="3200" dirty="0" smtClean="0"/>
              <a:t>Concordance c-index</a:t>
            </a:r>
            <a:endParaRPr lang="en-US" sz="3200" dirty="0"/>
          </a:p>
        </p:txBody>
      </p:sp>
      <p:sp>
        <p:nvSpPr>
          <p:cNvPr id="3" name="Content Placeholder 2"/>
          <p:cNvSpPr>
            <a:spLocks noGrp="1"/>
          </p:cNvSpPr>
          <p:nvPr>
            <p:ph idx="1"/>
          </p:nvPr>
        </p:nvSpPr>
        <p:spPr>
          <a:xfrm>
            <a:off x="768957" y="1273997"/>
            <a:ext cx="5128410" cy="1890443"/>
          </a:xfrm>
        </p:spPr>
        <p:txBody>
          <a:bodyPr>
            <a:normAutofit/>
          </a:bodyPr>
          <a:lstStyle/>
          <a:p>
            <a:r>
              <a:rPr lang="en-US" sz="2400" dirty="0" smtClean="0"/>
              <a:t>Harrell et al 1996</a:t>
            </a:r>
          </a:p>
          <a:p>
            <a:r>
              <a:rPr lang="en-US" sz="2400" dirty="0" smtClean="0"/>
              <a:t>Rank order statistic gives probability that a randomly selected patient who experienced an event had a higher risk score than one who did not</a:t>
            </a:r>
            <a:endParaRPr lang="en-US" sz="2000" dirty="0" smtClean="0"/>
          </a:p>
          <a:p>
            <a:pPr marL="457200" lvl="1" indent="0">
              <a:buNone/>
            </a:pPr>
            <a:endParaRPr lang="en-US" sz="2000" dirty="0"/>
          </a:p>
          <a:p>
            <a:pPr lvl="1"/>
            <a:endParaRPr lang="en-US" sz="2000" dirty="0"/>
          </a:p>
        </p:txBody>
      </p:sp>
      <p:pic>
        <p:nvPicPr>
          <p:cNvPr id="4" name="Picture 3"/>
          <p:cNvPicPr>
            <a:picLocks noChangeAspect="1"/>
          </p:cNvPicPr>
          <p:nvPr/>
        </p:nvPicPr>
        <p:blipFill>
          <a:blip r:embed="rId3"/>
          <a:stretch>
            <a:fillRect/>
          </a:stretch>
        </p:blipFill>
        <p:spPr>
          <a:xfrm>
            <a:off x="6072027" y="932577"/>
            <a:ext cx="5418709" cy="5672004"/>
          </a:xfrm>
          <a:prstGeom prst="rect">
            <a:avLst/>
          </a:prstGeom>
        </p:spPr>
      </p:pic>
      <p:pic>
        <p:nvPicPr>
          <p:cNvPr id="5" name="Picture 4"/>
          <p:cNvPicPr>
            <a:picLocks noChangeAspect="1"/>
          </p:cNvPicPr>
          <p:nvPr/>
        </p:nvPicPr>
        <p:blipFill rotWithShape="1">
          <a:blip r:embed="rId4"/>
          <a:srcRect t="8693"/>
          <a:stretch/>
        </p:blipFill>
        <p:spPr>
          <a:xfrm>
            <a:off x="1624388" y="3450789"/>
            <a:ext cx="3522965" cy="3293625"/>
          </a:xfrm>
          <a:prstGeom prst="rect">
            <a:avLst/>
          </a:prstGeom>
        </p:spPr>
      </p:pic>
    </p:spTree>
    <p:extLst>
      <p:ext uri="{BB962C8B-B14F-4D97-AF65-F5344CB8AC3E}">
        <p14:creationId xmlns:p14="http://schemas.microsoft.com/office/powerpoint/2010/main" val="262884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8775" y="981075"/>
            <a:ext cx="8934450" cy="4895850"/>
          </a:xfrm>
          <a:prstGeom prst="rect">
            <a:avLst/>
          </a:prstGeom>
        </p:spPr>
      </p:pic>
    </p:spTree>
    <p:extLst>
      <p:ext uri="{BB962C8B-B14F-4D97-AF65-F5344CB8AC3E}">
        <p14:creationId xmlns:p14="http://schemas.microsoft.com/office/powerpoint/2010/main" val="349771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987" y="871537"/>
            <a:ext cx="4772025" cy="5114925"/>
          </a:xfrm>
          <a:prstGeom prst="rect">
            <a:avLst/>
          </a:prstGeom>
        </p:spPr>
      </p:pic>
    </p:spTree>
    <p:extLst>
      <p:ext uri="{BB962C8B-B14F-4D97-AF65-F5344CB8AC3E}">
        <p14:creationId xmlns:p14="http://schemas.microsoft.com/office/powerpoint/2010/main" val="1924402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513" y="1424470"/>
            <a:ext cx="10727256" cy="3394110"/>
          </a:xfrm>
          <a:prstGeom prst="rect">
            <a:avLst/>
          </a:prstGeom>
        </p:spPr>
      </p:pic>
    </p:spTree>
    <p:extLst>
      <p:ext uri="{BB962C8B-B14F-4D97-AF65-F5344CB8AC3E}">
        <p14:creationId xmlns:p14="http://schemas.microsoft.com/office/powerpoint/2010/main" val="272164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5727" y="1589338"/>
            <a:ext cx="10378718" cy="3519400"/>
          </a:xfrm>
          <a:prstGeom prst="rect">
            <a:avLst/>
          </a:prstGeom>
        </p:spPr>
      </p:pic>
    </p:spTree>
    <p:extLst>
      <p:ext uri="{BB962C8B-B14F-4D97-AF65-F5344CB8AC3E}">
        <p14:creationId xmlns:p14="http://schemas.microsoft.com/office/powerpoint/2010/main" val="1016469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951" y="1677845"/>
            <a:ext cx="10184526" cy="3136621"/>
          </a:xfrm>
          <a:prstGeom prst="rect">
            <a:avLst/>
          </a:prstGeom>
        </p:spPr>
      </p:pic>
    </p:spTree>
    <p:extLst>
      <p:ext uri="{BB962C8B-B14F-4D97-AF65-F5344CB8AC3E}">
        <p14:creationId xmlns:p14="http://schemas.microsoft.com/office/powerpoint/2010/main" val="97714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is interesting because:</a:t>
            </a:r>
            <a:endParaRPr lang="en-US" dirty="0"/>
          </a:p>
        </p:txBody>
      </p:sp>
      <p:sp>
        <p:nvSpPr>
          <p:cNvPr id="3" name="Content Placeholder 2"/>
          <p:cNvSpPr>
            <a:spLocks noGrp="1"/>
          </p:cNvSpPr>
          <p:nvPr>
            <p:ph idx="1"/>
          </p:nvPr>
        </p:nvSpPr>
        <p:spPr/>
        <p:txBody>
          <a:bodyPr/>
          <a:lstStyle/>
          <a:p>
            <a:r>
              <a:rPr lang="en-US" dirty="0"/>
              <a:t>L</a:t>
            </a:r>
            <a:r>
              <a:rPr lang="en-US" dirty="0" smtClean="0"/>
              <a:t>earning a survival model – not common (yet!)</a:t>
            </a:r>
          </a:p>
          <a:p>
            <a:r>
              <a:rPr lang="en-US" dirty="0" smtClean="0"/>
              <a:t>Analyzing large whole slide images </a:t>
            </a:r>
          </a:p>
          <a:p>
            <a:pPr lvl="1"/>
            <a:r>
              <a:rPr lang="en-US" dirty="0" smtClean="0"/>
              <a:t>1 40x resolution slide could have 50,000 </a:t>
            </a:r>
            <a:r>
              <a:rPr lang="en-US" dirty="0"/>
              <a:t>image patches of 256x256 </a:t>
            </a:r>
            <a:r>
              <a:rPr lang="en-US" dirty="0" smtClean="0"/>
              <a:t>pixels</a:t>
            </a:r>
          </a:p>
          <a:p>
            <a:r>
              <a:rPr lang="en-US" dirty="0" smtClean="0"/>
              <a:t>Has to learn model using only patient level annotation from very heterogeneous slides</a:t>
            </a:r>
          </a:p>
          <a:p>
            <a:r>
              <a:rPr lang="en-US" dirty="0" smtClean="0"/>
              <a:t>Combines genomic information with histology image information to improve risk estimate</a:t>
            </a:r>
            <a:endParaRPr lang="en-US" dirty="0"/>
          </a:p>
        </p:txBody>
      </p:sp>
    </p:spTree>
    <p:extLst>
      <p:ext uri="{BB962C8B-B14F-4D97-AF65-F5344CB8AC3E}">
        <p14:creationId xmlns:p14="http://schemas.microsoft.com/office/powerpoint/2010/main" val="413390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of survival for glioma patients</a:t>
            </a:r>
            <a:endParaRPr lang="en-US" dirty="0"/>
          </a:p>
        </p:txBody>
      </p:sp>
      <p:sp>
        <p:nvSpPr>
          <p:cNvPr id="3" name="Content Placeholder 2"/>
          <p:cNvSpPr>
            <a:spLocks noGrp="1"/>
          </p:cNvSpPr>
          <p:nvPr>
            <p:ph idx="1"/>
          </p:nvPr>
        </p:nvSpPr>
        <p:spPr/>
        <p:txBody>
          <a:bodyPr/>
          <a:lstStyle/>
          <a:p>
            <a:r>
              <a:rPr lang="en-US" dirty="0" smtClean="0"/>
              <a:t>Using data from The Cancer Genome Atlas </a:t>
            </a:r>
          </a:p>
          <a:p>
            <a:pPr lvl="1"/>
            <a:r>
              <a:rPr lang="en-US" dirty="0" smtClean="0"/>
              <a:t>Lower Grade Glioma (LGG) and Glioblastoma (GBM) projects.</a:t>
            </a:r>
            <a:endParaRPr lang="en-US" dirty="0"/>
          </a:p>
          <a:p>
            <a:r>
              <a:rPr lang="en-US" dirty="0" smtClean="0"/>
              <a:t>1061 whole-slide images from 769 unique patients</a:t>
            </a:r>
          </a:p>
          <a:p>
            <a:r>
              <a:rPr lang="en-US" dirty="0"/>
              <a:t>R</a:t>
            </a:r>
            <a:r>
              <a:rPr lang="en-US" dirty="0" smtClean="0"/>
              <a:t>eviewed to remove images containing tissue processing artifacts</a:t>
            </a:r>
          </a:p>
          <a:p>
            <a:endParaRPr lang="en-US" dirty="0" smtClean="0"/>
          </a:p>
        </p:txBody>
      </p:sp>
    </p:spTree>
    <p:extLst>
      <p:ext uri="{BB962C8B-B14F-4D97-AF65-F5344CB8AC3E}">
        <p14:creationId xmlns:p14="http://schemas.microsoft.com/office/powerpoint/2010/main" val="4226684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3922" y="1489450"/>
            <a:ext cx="10652376" cy="3190616"/>
          </a:xfrm>
          <a:prstGeom prst="rect">
            <a:avLst/>
          </a:prstGeom>
        </p:spPr>
      </p:pic>
    </p:spTree>
    <p:extLst>
      <p:ext uri="{BB962C8B-B14F-4D97-AF65-F5344CB8AC3E}">
        <p14:creationId xmlns:p14="http://schemas.microsoft.com/office/powerpoint/2010/main" val="1424071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267" y="872837"/>
            <a:ext cx="11304615" cy="4618413"/>
          </a:xfrm>
          <a:prstGeom prst="rect">
            <a:avLst/>
          </a:prstGeom>
        </p:spPr>
      </p:pic>
      <p:pic>
        <p:nvPicPr>
          <p:cNvPr id="3" name="Picture 2"/>
          <p:cNvPicPr>
            <a:picLocks noChangeAspect="1"/>
          </p:cNvPicPr>
          <p:nvPr/>
        </p:nvPicPr>
        <p:blipFill>
          <a:blip r:embed="rId4"/>
          <a:stretch>
            <a:fillRect/>
          </a:stretch>
        </p:blipFill>
        <p:spPr>
          <a:xfrm>
            <a:off x="7303642" y="4032981"/>
            <a:ext cx="5105400" cy="1381125"/>
          </a:xfrm>
          <a:prstGeom prst="rect">
            <a:avLst/>
          </a:prstGeom>
        </p:spPr>
      </p:pic>
    </p:spTree>
    <p:extLst>
      <p:ext uri="{BB962C8B-B14F-4D97-AF65-F5344CB8AC3E}">
        <p14:creationId xmlns:p14="http://schemas.microsoft.com/office/powerpoint/2010/main" val="2383846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4902"/>
          </a:xfrm>
        </p:spPr>
        <p:txBody>
          <a:bodyPr/>
          <a:lstStyle/>
          <a:p>
            <a:r>
              <a:rPr lang="en-US" sz="4000" dirty="0" smtClean="0"/>
              <a:t>Cox </a:t>
            </a:r>
            <a:r>
              <a:rPr lang="en-US" sz="4000" dirty="0"/>
              <a:t>p</a:t>
            </a:r>
            <a:r>
              <a:rPr lang="en-US" sz="4000" dirty="0" smtClean="0"/>
              <a:t>roportional hazards model</a:t>
            </a:r>
            <a:endParaRPr lang="en-US" sz="4000" dirty="0"/>
          </a:p>
        </p:txBody>
      </p:sp>
      <p:sp>
        <p:nvSpPr>
          <p:cNvPr id="3" name="Content Placeholder 2"/>
          <p:cNvSpPr>
            <a:spLocks noGrp="1"/>
          </p:cNvSpPr>
          <p:nvPr>
            <p:ph idx="1"/>
          </p:nvPr>
        </p:nvSpPr>
        <p:spPr>
          <a:xfrm>
            <a:off x="838200" y="1500028"/>
            <a:ext cx="10515600" cy="4941869"/>
          </a:xfrm>
        </p:spPr>
        <p:txBody>
          <a:bodyPr>
            <a:normAutofit/>
          </a:bodyPr>
          <a:lstStyle/>
          <a:p>
            <a:r>
              <a:rPr lang="en-US" sz="2400" dirty="0" smtClean="0"/>
              <a:t>Underlying hazard function  is </a:t>
            </a:r>
            <a:r>
              <a:rPr lang="en-US" sz="2400" i="1" dirty="0" smtClean="0">
                <a:latin typeface="Times New Roman" panose="02020603050405020304" pitchFamily="18" charset="0"/>
                <a:cs typeface="Times New Roman" panose="02020603050405020304" pitchFamily="18" charset="0"/>
              </a:rPr>
              <a:t>h</a:t>
            </a:r>
            <a:r>
              <a:rPr lang="en-US" sz="2400" i="1" baseline="-25000" dirty="0" smtClean="0">
                <a:latin typeface="Times New Roman" panose="02020603050405020304" pitchFamily="18" charset="0"/>
                <a:cs typeface="Times New Roman" panose="02020603050405020304" pitchFamily="18" charset="0"/>
              </a:rPr>
              <a:t>0</a:t>
            </a:r>
            <a:r>
              <a:rPr lang="en-US" sz="2400" i="1" dirty="0" smtClean="0">
                <a:latin typeface="Times New Roman" panose="02020603050405020304" pitchFamily="18" charset="0"/>
                <a:cs typeface="Times New Roman" panose="02020603050405020304" pitchFamily="18" charset="0"/>
              </a:rPr>
              <a:t>(t)</a:t>
            </a:r>
          </a:p>
          <a:p>
            <a:pPr lvl="1"/>
            <a:r>
              <a:rPr lang="en-US" sz="2000" dirty="0" smtClean="0"/>
              <a:t>Describes how risk </a:t>
            </a:r>
            <a:r>
              <a:rPr lang="en-US" sz="2000" dirty="0"/>
              <a:t>of event per time unit changes over </a:t>
            </a:r>
            <a:r>
              <a:rPr lang="en-US" sz="2000" dirty="0" smtClean="0"/>
              <a:t>time</a:t>
            </a:r>
          </a:p>
          <a:p>
            <a:pPr>
              <a:spcAft>
                <a:spcPts val="1200"/>
              </a:spcAft>
            </a:pPr>
            <a:r>
              <a:rPr lang="en-US" sz="2400" dirty="0"/>
              <a:t>In practice want to model survival </a:t>
            </a:r>
            <a:r>
              <a:rPr lang="en-US" sz="2400" dirty="0" smtClean="0"/>
              <a:t>as a function of both time and clinical and treatment covariates</a:t>
            </a:r>
          </a:p>
          <a:p>
            <a:pPr lvl="1"/>
            <a:r>
              <a:rPr lang="en-US" sz="2000" i="1" dirty="0" smtClean="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a:t>
            </a:r>
            <a:r>
              <a:rPr lang="en-US" sz="2000" i="1" dirty="0" err="1" smtClean="0">
                <a:latin typeface="Times New Roman" panose="02020603050405020304" pitchFamily="18" charset="0"/>
                <a:cs typeface="Times New Roman" panose="02020603050405020304" pitchFamily="18" charset="0"/>
              </a:rPr>
              <a:t>t|</a:t>
            </a:r>
            <a:r>
              <a:rPr lang="en-US" sz="2000" b="1" i="1" dirty="0" err="1"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 </a:t>
            </a:r>
            <a:r>
              <a:rPr lang="en-US" sz="2000" dirty="0" smtClean="0"/>
              <a:t>= </a:t>
            </a:r>
            <a:r>
              <a:rPr lang="en-US" sz="2000" i="1" dirty="0" smtClean="0">
                <a:latin typeface="Times New Roman" panose="02020603050405020304" pitchFamily="18" charset="0"/>
                <a:cs typeface="Times New Roman" panose="02020603050405020304" pitchFamily="18" charset="0"/>
              </a:rPr>
              <a:t>h</a:t>
            </a:r>
            <a:r>
              <a:rPr lang="en-US" sz="2000" i="1" baseline="-250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exp</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β</a:t>
            </a:r>
            <a:r>
              <a:rPr lang="en-US" sz="2000" i="1" baseline="-25000" dirty="0" smtClean="0">
                <a:latin typeface="Times New Roman" panose="02020603050405020304" pitchFamily="18" charset="0"/>
                <a:cs typeface="Times New Roman" panose="02020603050405020304" pitchFamily="18" charset="0"/>
              </a:rPr>
              <a:t>1</a:t>
            </a:r>
            <a:r>
              <a:rPr lang="en-US" sz="2000" i="1" dirty="0" smtClean="0">
                <a:latin typeface="Times New Roman" panose="02020603050405020304" pitchFamily="18" charset="0"/>
                <a:cs typeface="Times New Roman" panose="02020603050405020304" pitchFamily="18" charset="0"/>
              </a:rPr>
              <a:t>x</a:t>
            </a:r>
            <a:r>
              <a:rPr lang="en-US" sz="2000" i="1" baseline="-25000" dirty="0" smtClean="0">
                <a:latin typeface="Times New Roman" panose="02020603050405020304" pitchFamily="18" charset="0"/>
                <a:cs typeface="Times New Roman" panose="02020603050405020304" pitchFamily="18" charset="0"/>
              </a:rPr>
              <a:t>1</a:t>
            </a:r>
            <a:r>
              <a:rPr lang="en-US" sz="2000" i="1" dirty="0" smtClean="0">
                <a:latin typeface="Times New Roman" panose="02020603050405020304" pitchFamily="18" charset="0"/>
                <a:cs typeface="Times New Roman" panose="02020603050405020304" pitchFamily="18" charset="0"/>
              </a:rPr>
              <a:t> + </a:t>
            </a:r>
            <a:r>
              <a:rPr lang="el-GR" sz="2000" i="1" dirty="0" smtClean="0">
                <a:latin typeface="Times New Roman" panose="02020603050405020304" pitchFamily="18" charset="0"/>
                <a:cs typeface="Times New Roman" panose="02020603050405020304" pitchFamily="18" charset="0"/>
              </a:rPr>
              <a:t>β </a:t>
            </a:r>
            <a:r>
              <a:rPr lang="en-US" sz="2000" i="1" baseline="-25000" dirty="0" smtClean="0">
                <a:latin typeface="Times New Roman" panose="02020603050405020304" pitchFamily="18" charset="0"/>
                <a:cs typeface="Times New Roman" panose="02020603050405020304" pitchFamily="18" charset="0"/>
              </a:rPr>
              <a:t>2</a:t>
            </a:r>
            <a:r>
              <a:rPr lang="en-US" sz="2000" i="1" dirty="0" smtClean="0">
                <a:latin typeface="Times New Roman" panose="02020603050405020304" pitchFamily="18" charset="0"/>
                <a:cs typeface="Times New Roman" panose="02020603050405020304" pitchFamily="18" charset="0"/>
              </a:rPr>
              <a:t>x</a:t>
            </a:r>
            <a:r>
              <a:rPr lang="en-US" sz="2000" i="1" baseline="-25000" dirty="0" smtClean="0">
                <a:latin typeface="Times New Roman" panose="02020603050405020304" pitchFamily="18" charset="0"/>
                <a:cs typeface="Times New Roman" panose="02020603050405020304" pitchFamily="18" charset="0"/>
              </a:rPr>
              <a:t>2</a:t>
            </a:r>
            <a:r>
              <a:rPr lang="en-US" sz="2000" i="1" dirty="0" smtClean="0">
                <a:latin typeface="Times New Roman" panose="02020603050405020304" pitchFamily="18" charset="0"/>
                <a:cs typeface="Times New Roman" panose="02020603050405020304" pitchFamily="18" charset="0"/>
              </a:rPr>
              <a:t> + …… + </a:t>
            </a:r>
            <a:r>
              <a:rPr lang="el-GR" sz="2000" i="1" dirty="0" smtClean="0">
                <a:latin typeface="Times New Roman" panose="02020603050405020304" pitchFamily="18" charset="0"/>
                <a:cs typeface="Times New Roman" panose="02020603050405020304" pitchFamily="18" charset="0"/>
              </a:rPr>
              <a:t>β </a:t>
            </a:r>
            <a:r>
              <a:rPr lang="en-US" sz="2000" i="1" baseline="-25000" dirty="0" err="1" smtClean="0">
                <a:latin typeface="Times New Roman" panose="02020603050405020304" pitchFamily="18" charset="0"/>
                <a:cs typeface="Times New Roman" panose="02020603050405020304" pitchFamily="18" charset="0"/>
              </a:rPr>
              <a:t>p</a:t>
            </a:r>
            <a:r>
              <a:rPr lang="en-US" sz="2000" i="1" dirty="0" err="1" smtClean="0">
                <a:latin typeface="Times New Roman" panose="02020603050405020304" pitchFamily="18" charset="0"/>
                <a:cs typeface="Times New Roman" panose="02020603050405020304" pitchFamily="18" charset="0"/>
              </a:rPr>
              <a:t>x</a:t>
            </a:r>
            <a:r>
              <a:rPr lang="en-US" sz="2000" i="1" baseline="-25000" dirty="0" err="1">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a:t>
            </a:r>
          </a:p>
          <a:p>
            <a:pPr marL="457200" lvl="1" indent="0">
              <a:buNone/>
            </a:pPr>
            <a:endParaRPr lang="en-US" sz="2000" dirty="0"/>
          </a:p>
          <a:p>
            <a:r>
              <a:rPr lang="en-US" sz="2400" dirty="0" smtClean="0"/>
              <a:t>assumes that relative hazards are not time dependent</a:t>
            </a:r>
          </a:p>
          <a:p>
            <a:r>
              <a:rPr lang="en-US" sz="2400" dirty="0" smtClean="0"/>
              <a:t>assumes </a:t>
            </a:r>
            <a:r>
              <a:rPr lang="en-US" sz="2400" dirty="0"/>
              <a:t>right censored data</a:t>
            </a:r>
          </a:p>
          <a:p>
            <a:pPr marL="457200" lvl="1" indent="0">
              <a:buNone/>
            </a:pPr>
            <a:endParaRPr lang="en-US" sz="2000" dirty="0" smtClean="0">
              <a:latin typeface="Times New Roman" panose="02020603050405020304" pitchFamily="18" charset="0"/>
              <a:cs typeface="Times New Roman" panose="02020603050405020304" pitchFamily="18" charset="0"/>
            </a:endParaRPr>
          </a:p>
          <a:p>
            <a:pPr marL="457200" lvl="1" indent="0">
              <a:buNone/>
            </a:pPr>
            <a:endParaRPr lang="en-US" sz="2000" dirty="0"/>
          </a:p>
          <a:p>
            <a:pPr lvl="1"/>
            <a:endParaRPr lang="en-US" sz="2000" dirty="0"/>
          </a:p>
        </p:txBody>
      </p:sp>
    </p:spTree>
    <p:extLst>
      <p:ext uri="{BB962C8B-B14F-4D97-AF65-F5344CB8AC3E}">
        <p14:creationId xmlns:p14="http://schemas.microsoft.com/office/powerpoint/2010/main" val="230788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4902"/>
          </a:xfrm>
        </p:spPr>
        <p:txBody>
          <a:bodyPr/>
          <a:lstStyle/>
          <a:p>
            <a:r>
              <a:rPr lang="en-US" sz="4000" dirty="0" smtClean="0"/>
              <a:t>Cox </a:t>
            </a:r>
            <a:r>
              <a:rPr lang="en-US" sz="4000" dirty="0"/>
              <a:t>p</a:t>
            </a:r>
            <a:r>
              <a:rPr lang="en-US" sz="4000" dirty="0" smtClean="0"/>
              <a:t>roportional hazards model</a:t>
            </a:r>
            <a:endParaRPr lang="en-US" sz="4000" dirty="0"/>
          </a:p>
        </p:txBody>
      </p:sp>
      <p:sp>
        <p:nvSpPr>
          <p:cNvPr id="3" name="Content Placeholder 2"/>
          <p:cNvSpPr>
            <a:spLocks noGrp="1"/>
          </p:cNvSpPr>
          <p:nvPr>
            <p:ph idx="1"/>
          </p:nvPr>
        </p:nvSpPr>
        <p:spPr>
          <a:xfrm>
            <a:off x="838200" y="1500028"/>
            <a:ext cx="10515600" cy="4941869"/>
          </a:xfrm>
        </p:spPr>
        <p:txBody>
          <a:bodyPr>
            <a:normAutofit/>
          </a:bodyPr>
          <a:lstStyle/>
          <a:p>
            <a:pPr marL="457200" lvl="1" indent="0">
              <a:buNone/>
            </a:pPr>
            <a:endParaRPr lang="en-US" sz="2000" dirty="0"/>
          </a:p>
          <a:p>
            <a:pPr lvl="1"/>
            <a:endParaRPr lang="en-US" sz="2000" dirty="0"/>
          </a:p>
        </p:txBody>
      </p:sp>
      <p:pic>
        <p:nvPicPr>
          <p:cNvPr id="4" name="Picture 3"/>
          <p:cNvPicPr>
            <a:picLocks noChangeAspect="1"/>
          </p:cNvPicPr>
          <p:nvPr/>
        </p:nvPicPr>
        <p:blipFill>
          <a:blip r:embed="rId3"/>
          <a:stretch>
            <a:fillRect/>
          </a:stretch>
        </p:blipFill>
        <p:spPr>
          <a:xfrm>
            <a:off x="2024703" y="3396399"/>
            <a:ext cx="7115175" cy="1943100"/>
          </a:xfrm>
          <a:prstGeom prst="rect">
            <a:avLst/>
          </a:prstGeom>
        </p:spPr>
      </p:pic>
      <p:sp>
        <p:nvSpPr>
          <p:cNvPr id="5" name="Rectangle 4"/>
          <p:cNvSpPr/>
          <p:nvPr/>
        </p:nvSpPr>
        <p:spPr>
          <a:xfrm>
            <a:off x="838199" y="1515048"/>
            <a:ext cx="10093503" cy="4924425"/>
          </a:xfrm>
          <a:prstGeom prst="rect">
            <a:avLst/>
          </a:prstGeom>
        </p:spPr>
        <p:txBody>
          <a:bodyPr wrap="square">
            <a:spAutoFit/>
          </a:bodyPr>
          <a:lstStyle/>
          <a:p>
            <a:pPr>
              <a:spcAft>
                <a:spcPts val="1200"/>
              </a:spcAft>
            </a:pPr>
            <a:r>
              <a:rPr lang="en-US" sz="2400" dirty="0" smtClean="0"/>
              <a:t>If there are </a:t>
            </a:r>
            <a:r>
              <a:rPr lang="en-US" sz="2400" i="1" dirty="0" err="1" smtClean="0">
                <a:latin typeface="Times New Roman" panose="02020603050405020304" pitchFamily="18" charset="0"/>
                <a:cs typeface="Times New Roman" panose="02020603050405020304" pitchFamily="18" charset="0"/>
              </a:rPr>
              <a:t>n</a:t>
            </a:r>
            <a:r>
              <a:rPr lang="en-US" sz="2400" i="1" baseline="-25000" dirty="0" err="1" smtClean="0">
                <a:latin typeface="Times New Roman" panose="02020603050405020304" pitchFamily="18" charset="0"/>
                <a:cs typeface="Times New Roman" panose="02020603050405020304" pitchFamily="18" charset="0"/>
              </a:rPr>
              <a:t>j</a:t>
            </a:r>
            <a:r>
              <a:rPr lang="en-US" sz="2400" dirty="0" smtClean="0"/>
              <a:t> subjects alive just before time </a:t>
            </a:r>
            <a:r>
              <a:rPr lang="en-US" sz="2400" i="1" dirty="0" err="1" smtClean="0">
                <a:latin typeface="Times New Roman" panose="02020603050405020304" pitchFamily="18" charset="0"/>
                <a:cs typeface="Times New Roman" panose="02020603050405020304" pitchFamily="18" charset="0"/>
              </a:rPr>
              <a:t>t</a:t>
            </a:r>
            <a:r>
              <a:rPr lang="en-US" sz="2400" i="1" baseline="-25000" dirty="0" err="1" smtClean="0">
                <a:latin typeface="Times New Roman" panose="02020603050405020304" pitchFamily="18" charset="0"/>
                <a:cs typeface="Times New Roman" panose="02020603050405020304" pitchFamily="18" charset="0"/>
              </a:rPr>
              <a:t>j</a:t>
            </a:r>
            <a:r>
              <a:rPr lang="en-US" sz="2000" i="1" dirty="0" smtClean="0">
                <a:latin typeface="Times New Roman" panose="02020603050405020304" pitchFamily="18" charset="0"/>
                <a:cs typeface="Times New Roman" panose="02020603050405020304" pitchFamily="18" charset="0"/>
              </a:rPr>
              <a:t> </a:t>
            </a:r>
            <a:r>
              <a:rPr lang="en-US" sz="2400" dirty="0" smtClean="0"/>
              <a:t>when 1 death occurs then probability that the death was of a particular subject is </a:t>
            </a:r>
          </a:p>
          <a:p>
            <a:pPr lvl="1"/>
            <a:r>
              <a:rPr lang="en-US" sz="2800" i="1" dirty="0" err="1" smtClean="0">
                <a:latin typeface="Times New Roman" panose="02020603050405020304" pitchFamily="18" charset="0"/>
                <a:cs typeface="Times New Roman" panose="02020603050405020304" pitchFamily="18" charset="0"/>
              </a:rPr>
              <a:t>p</a:t>
            </a:r>
            <a:r>
              <a:rPr lang="en-US" sz="2800" i="1" baseline="-25000" dirty="0" err="1" smtClean="0">
                <a:latin typeface="Times New Roman" panose="02020603050405020304" pitchFamily="18" charset="0"/>
                <a:cs typeface="Times New Roman" panose="02020603050405020304" pitchFamily="18" charset="0"/>
              </a:rPr>
              <a:t>j</a:t>
            </a:r>
            <a:r>
              <a:rPr lang="en-US" sz="2800" dirty="0" smtClean="0"/>
              <a:t> = </a:t>
            </a:r>
            <a:r>
              <a:rPr lang="en-US" sz="2800" dirty="0" err="1" smtClean="0">
                <a:latin typeface="Times New Roman" panose="02020603050405020304" pitchFamily="18" charset="0"/>
                <a:cs typeface="Times New Roman" panose="02020603050405020304" pitchFamily="18" charset="0"/>
              </a:rPr>
              <a:t>exp</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l-GR" sz="2800" i="1" dirty="0" smtClean="0">
                <a:latin typeface="Times New Roman" panose="02020603050405020304" pitchFamily="18" charset="0"/>
                <a:cs typeface="Times New Roman" panose="02020603050405020304" pitchFamily="18" charset="0"/>
              </a:rPr>
              <a:t>β</a:t>
            </a:r>
            <a:r>
              <a:rPr lang="en-US" sz="2800" i="1" baseline="-25000" dirty="0" smtClean="0">
                <a:latin typeface="Times New Roman" panose="02020603050405020304" pitchFamily="18" charset="0"/>
                <a:cs typeface="Times New Roman" panose="02020603050405020304" pitchFamily="18" charset="0"/>
              </a:rPr>
              <a:t>1</a:t>
            </a:r>
            <a:r>
              <a:rPr lang="en-US" sz="2800" i="1" dirty="0" smtClean="0">
                <a:latin typeface="Times New Roman" panose="02020603050405020304" pitchFamily="18" charset="0"/>
                <a:cs typeface="Times New Roman" panose="02020603050405020304" pitchFamily="18" charset="0"/>
              </a:rPr>
              <a:t>x</a:t>
            </a:r>
            <a:r>
              <a:rPr lang="en-US" sz="2800" i="1" baseline="-250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 ∑ </a:t>
            </a:r>
            <a:r>
              <a:rPr lang="en-US" sz="2800" dirty="0" err="1" smtClean="0">
                <a:latin typeface="Times New Roman" panose="02020603050405020304" pitchFamily="18" charset="0"/>
                <a:cs typeface="Times New Roman" panose="02020603050405020304" pitchFamily="18" charset="0"/>
              </a:rPr>
              <a:t>exp</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l-GR" sz="2800" i="1" dirty="0" smtClean="0">
                <a:latin typeface="Times New Roman" panose="02020603050405020304" pitchFamily="18" charset="0"/>
                <a:cs typeface="Times New Roman" panose="02020603050405020304" pitchFamily="18" charset="0"/>
              </a:rPr>
              <a:t>β</a:t>
            </a:r>
            <a:r>
              <a:rPr lang="en-US" sz="3200" i="1" baseline="-25000" dirty="0" err="1" smtClean="0">
                <a:latin typeface="Times New Roman" panose="02020603050405020304" pitchFamily="18" charset="0"/>
                <a:cs typeface="Times New Roman" panose="02020603050405020304" pitchFamily="18" charset="0"/>
              </a:rPr>
              <a:t>i</a:t>
            </a:r>
            <a:r>
              <a:rPr lang="en-US" sz="2800" i="1" dirty="0" err="1" smtClean="0">
                <a:latin typeface="Times New Roman" panose="02020603050405020304" pitchFamily="18" charset="0"/>
                <a:cs typeface="Times New Roman" panose="02020603050405020304" pitchFamily="18" charset="0"/>
              </a:rPr>
              <a:t>x</a:t>
            </a:r>
            <a:r>
              <a:rPr lang="en-US" sz="3200" i="1" baseline="-250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p>
          <a:p>
            <a:pPr lvl="1"/>
            <a:endParaRPr lang="en-US" sz="2000" dirty="0">
              <a:latin typeface="Times New Roman" panose="02020603050405020304" pitchFamily="18" charset="0"/>
              <a:cs typeface="Times New Roman" panose="02020603050405020304" pitchFamily="18" charset="0"/>
            </a:endParaRPr>
          </a:p>
          <a:p>
            <a:r>
              <a:rPr lang="en-US" sz="2400" dirty="0"/>
              <a:t>Negative partial log-likelihood used for back-prop</a:t>
            </a:r>
          </a:p>
          <a:p>
            <a:pPr lvl="1"/>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r>
              <a:rPr lang="en-US" sz="2400" i="1" dirty="0" smtClean="0">
                <a:latin typeface="Times New Roman" panose="02020603050405020304" pitchFamily="18" charset="0"/>
                <a:cs typeface="Times New Roman" panose="02020603050405020304" pitchFamily="18" charset="0"/>
              </a:rPr>
              <a:t>U</a:t>
            </a:r>
            <a:r>
              <a:rPr lang="en-US" sz="2000" i="1" dirty="0" smtClean="0">
                <a:latin typeface="Times New Roman" panose="02020603050405020304" pitchFamily="18" charset="0"/>
                <a:cs typeface="Times New Roman" panose="02020603050405020304" pitchFamily="18" charset="0"/>
              </a:rPr>
              <a:t> </a:t>
            </a:r>
            <a:r>
              <a:rPr lang="en-US" sz="2400" dirty="0"/>
              <a:t>and</a:t>
            </a:r>
            <a:r>
              <a:rPr lang="en-US" sz="2000" dirty="0" smtClean="0">
                <a:latin typeface="Times New Roman" panose="02020603050405020304" pitchFamily="18" charset="0"/>
                <a:cs typeface="Times New Roman" panose="02020603050405020304" pitchFamily="18" charset="0"/>
              </a:rPr>
              <a:t> </a:t>
            </a:r>
            <a:r>
              <a:rPr lang="el-GR" sz="2400" i="1" dirty="0" smtClean="0">
                <a:latin typeface="Times New Roman" panose="02020603050405020304" pitchFamily="18" charset="0"/>
                <a:cs typeface="Times New Roman" panose="02020603050405020304" pitchFamily="18" charset="0"/>
              </a:rPr>
              <a:t>Ω</a:t>
            </a:r>
            <a:r>
              <a:rPr lang="en-US" sz="2400" i="1" dirty="0" err="1"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a:t>
            </a:r>
            <a:r>
              <a:rPr lang="en-US" sz="2400" i="1" dirty="0"/>
              <a:t>were</a:t>
            </a:r>
            <a:r>
              <a:rPr lang="en-US" sz="2000" i="1" dirty="0" smtClean="0">
                <a:latin typeface="Times New Roman" panose="02020603050405020304" pitchFamily="18" charset="0"/>
                <a:cs typeface="Times New Roman" panose="02020603050405020304" pitchFamily="18" charset="0"/>
              </a:rPr>
              <a:t> </a:t>
            </a:r>
            <a:r>
              <a:rPr lang="en-US" sz="2400" dirty="0"/>
              <a:t>calculated for each min batch comprising </a:t>
            </a:r>
            <a:r>
              <a:rPr lang="en-US" sz="2000" i="1" dirty="0" smtClean="0"/>
              <a:t>14 </a:t>
            </a:r>
            <a:r>
              <a:rPr lang="en-US" sz="2000" dirty="0" smtClean="0"/>
              <a:t>HPFs </a:t>
            </a:r>
            <a:r>
              <a:rPr lang="en-US" sz="2400" dirty="0"/>
              <a:t>each</a:t>
            </a:r>
          </a:p>
        </p:txBody>
      </p:sp>
    </p:spTree>
    <p:extLst>
      <p:ext uri="{BB962C8B-B14F-4D97-AF65-F5344CB8AC3E}">
        <p14:creationId xmlns:p14="http://schemas.microsoft.com/office/powerpoint/2010/main" val="4067159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6144" y="154132"/>
            <a:ext cx="9232583" cy="6275380"/>
          </a:xfrm>
          <a:prstGeom prst="rect">
            <a:avLst/>
          </a:prstGeom>
        </p:spPr>
      </p:pic>
    </p:spTree>
    <p:extLst>
      <p:ext uri="{BB962C8B-B14F-4D97-AF65-F5344CB8AC3E}">
        <p14:creationId xmlns:p14="http://schemas.microsoft.com/office/powerpoint/2010/main" val="262129862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4260" y="716205"/>
            <a:ext cx="10432878" cy="5728555"/>
          </a:xfrm>
          <a:prstGeom prst="rect">
            <a:avLst/>
          </a:prstGeom>
        </p:spPr>
      </p:pic>
    </p:spTree>
    <p:extLst>
      <p:ext uri="{BB962C8B-B14F-4D97-AF65-F5344CB8AC3E}">
        <p14:creationId xmlns:p14="http://schemas.microsoft.com/office/powerpoint/2010/main" val="1350558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799</Words>
  <Application>Microsoft Office PowerPoint</Application>
  <PresentationFormat>Widescreen</PresentationFormat>
  <Paragraphs>71</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Paper is interesting because:</vt:lpstr>
      <vt:lpstr>Prediction of survival for glioma patients</vt:lpstr>
      <vt:lpstr>PowerPoint Presentation</vt:lpstr>
      <vt:lpstr>PowerPoint Presentation</vt:lpstr>
      <vt:lpstr>Cox proportional hazards model</vt:lpstr>
      <vt:lpstr>Cox proportional hazards model</vt:lpstr>
      <vt:lpstr>PowerPoint Presentation</vt:lpstr>
      <vt:lpstr>PowerPoint Presentation</vt:lpstr>
      <vt:lpstr>PowerPoint Presentation</vt:lpstr>
      <vt:lpstr>Generating final risk estimate per patient in test data.</vt:lpstr>
      <vt:lpstr>Concordance c-index</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amartel</dc:creator>
  <cp:lastModifiedBy>amartel</cp:lastModifiedBy>
  <cp:revision>16</cp:revision>
  <dcterms:created xsi:type="dcterms:W3CDTF">2017-11-13T14:01:57Z</dcterms:created>
  <dcterms:modified xsi:type="dcterms:W3CDTF">2017-11-13T17:34:09Z</dcterms:modified>
</cp:coreProperties>
</file>